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934" r:id="rId1"/>
  </p:sldMasterIdLst>
  <p:notesMasterIdLst>
    <p:notesMasterId r:id="rId11"/>
  </p:notesMasterIdLst>
  <p:handoutMasterIdLst>
    <p:handoutMasterId r:id="rId12"/>
  </p:handoutMasterIdLst>
  <p:sldIdLst>
    <p:sldId id="279" r:id="rId2"/>
    <p:sldId id="308" r:id="rId3"/>
    <p:sldId id="313" r:id="rId4"/>
    <p:sldId id="310" r:id="rId5"/>
    <p:sldId id="309" r:id="rId6"/>
    <p:sldId id="306" r:id="rId7"/>
    <p:sldId id="312" r:id="rId8"/>
    <p:sldId id="307" r:id="rId9"/>
    <p:sldId id="311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tion par défaut" id="{B6ADB893-77E8-6342-A90D-DC234096EA1B}">
          <p14:sldIdLst>
            <p14:sldId id="279"/>
          </p14:sldIdLst>
        </p14:section>
        <p14:section name="Section sans titre" id="{1719AA2E-A92F-3F4A-8D5D-A1E97266C16E}">
          <p14:sldIdLst>
            <p14:sldId id="308"/>
            <p14:sldId id="313"/>
            <p14:sldId id="310"/>
            <p14:sldId id="309"/>
            <p14:sldId id="306"/>
            <p14:sldId id="312"/>
            <p14:sldId id="307"/>
            <p14:sldId id="31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0E0E0"/>
    <a:srgbClr val="0270C0"/>
    <a:srgbClr val="5894A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897"/>
    <p:restoredTop sz="85353" autoAdjust="0"/>
  </p:normalViewPr>
  <p:slideViewPr>
    <p:cSldViewPr snapToGrid="0" snapToObjects="1">
      <p:cViewPr varScale="1">
        <p:scale>
          <a:sx n="111" d="100"/>
          <a:sy n="111" d="100"/>
        </p:scale>
        <p:origin x="2776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9" d="100"/>
          <a:sy n="99" d="100"/>
        </p:scale>
        <p:origin x="4272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0EB0726B-68AD-DDAB-A67B-992F369E5C4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913C3575-040A-50B1-36EA-15DE126107F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B93CDE-F4A9-1449-8906-9C685798F4D7}" type="datetimeFigureOut">
              <a:rPr lang="en-US" smtClean="0"/>
              <a:t>6/8/23</a:t>
            </a:fld>
            <a:endParaRPr lang="en-US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A4FA33C-2485-B4EC-A361-86AC2D3FAB2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28E0D0F-9233-FC3D-B5FF-0FB9AF03E9D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F173D1-22A5-1B4A-B3DF-E78F17583EB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11229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76141F-58C7-A14B-B7C4-4167B0731CCF}" type="datetimeFigureOut">
              <a:rPr lang="en-US" smtClean="0"/>
              <a:t>6/8/23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sv-SE"/>
              <a:t>Click to edit Master text styles</a:t>
            </a:r>
          </a:p>
          <a:p>
            <a:pPr lvl="1"/>
            <a:r>
              <a:rPr lang="sv-SE"/>
              <a:t>Second level</a:t>
            </a:r>
          </a:p>
          <a:p>
            <a:pPr lvl="2"/>
            <a:r>
              <a:rPr lang="sv-SE"/>
              <a:t>Third level</a:t>
            </a:r>
          </a:p>
          <a:p>
            <a:pPr lvl="3"/>
            <a:r>
              <a:rPr lang="sv-SE"/>
              <a:t>Fourth level</a:t>
            </a:r>
          </a:p>
          <a:p>
            <a:pPr lvl="4"/>
            <a:r>
              <a:rPr lang="sv-SE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E1648F-5206-084C-80CE-B104653B0179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4715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E1648F-5206-084C-80CE-B104653B017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91225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E1648F-5206-084C-80CE-B104653B017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339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96319" y="802299"/>
            <a:ext cx="5618515" cy="2541431"/>
          </a:xfrm>
        </p:spPr>
        <p:txBody>
          <a:bodyPr bIns="0" anchor="b">
            <a:normAutofit/>
          </a:bodyPr>
          <a:lstStyle>
            <a:lvl1pPr algn="l">
              <a:defRPr sz="5400"/>
            </a:lvl1pPr>
          </a:lstStyle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96319" y="3531205"/>
            <a:ext cx="5618515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600" b="0" cap="all" baseline="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0E0D2-EBEA-4B4D-B471-D9E93B2D0A5F}" type="datetime1">
              <a:rPr lang="fr-FR" smtClean="0"/>
              <a:t>08/06/2023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96319" y="329308"/>
            <a:ext cx="3086292" cy="30920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4703" y="798973"/>
            <a:ext cx="802005" cy="503578"/>
          </a:xfrm>
        </p:spPr>
        <p:txBody>
          <a:bodyPr/>
          <a:lstStyle/>
          <a:p>
            <a:fld id="{CE8079A4-7AA8-4A4F-87E2-7781EC5097DD}" type="slidenum">
              <a:rPr lang="en-US" smtClean="0"/>
              <a:pPr/>
              <a:t>‹N°›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396319" y="3528542"/>
            <a:ext cx="5618515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15992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Straight Connector 32"/>
          <p:cNvCxnSpPr/>
          <p:nvPr/>
        </p:nvCxnSpPr>
        <p:spPr>
          <a:xfrm>
            <a:off x="1443491" y="1847088"/>
            <a:ext cx="657134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A9802-2785-FE4D-A07F-6610B026E8FB}" type="datetime1">
              <a:rPr lang="fr-FR" smtClean="0"/>
              <a:t>08/06/2023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53816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918028" y="798974"/>
            <a:ext cx="1103027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3491" y="798974"/>
            <a:ext cx="5301095" cy="4659889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B1AC4-02B8-A545-9B5B-0C3EE09FD627}" type="datetime1">
              <a:rPr lang="fr-FR" smtClean="0"/>
              <a:t>08/06/2023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‹N°›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6918028" y="798974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15174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0B1A7-E63F-C945-BA0F-073149B16916}" type="datetime1">
              <a:rPr lang="fr-FR" smtClean="0"/>
              <a:t>08/06/2023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‹N°›</a:t>
            </a:fld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43491" y="1847088"/>
            <a:ext cx="657134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71042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3491" y="1756130"/>
            <a:ext cx="5617002" cy="1887950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3492" y="3806196"/>
            <a:ext cx="5617002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0498B-52B4-D248-AC7D-6C0430F78E61}" type="datetime1">
              <a:rPr lang="fr-FR" smtClean="0"/>
              <a:t>08/06/2023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‹N°›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43491" y="3804985"/>
            <a:ext cx="561700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6350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3491" y="804890"/>
            <a:ext cx="6571343" cy="1059305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3490" y="2013936"/>
            <a:ext cx="3125871" cy="343756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89182" y="2013936"/>
            <a:ext cx="3125652" cy="3437559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A546C6-6131-3E46-855C-3DC38D8E7B01}" type="datetime1">
              <a:rPr lang="fr-FR" smtClean="0"/>
              <a:t>08/06/2023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‹N°›</a:t>
            </a:fld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43491" y="1847088"/>
            <a:ext cx="657134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54434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Straight Connector 35"/>
          <p:cNvCxnSpPr/>
          <p:nvPr/>
        </p:nvCxnSpPr>
        <p:spPr>
          <a:xfrm>
            <a:off x="1443491" y="1847088"/>
            <a:ext cx="657134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3491" y="804164"/>
            <a:ext cx="6571344" cy="1056319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3491" y="2019550"/>
            <a:ext cx="3125766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3491" y="2824270"/>
            <a:ext cx="3125766" cy="2644457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89182" y="2023004"/>
            <a:ext cx="31256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89182" y="2821491"/>
            <a:ext cx="3125652" cy="2637371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1B3D0-D467-2B41-9678-48D794215140}" type="datetime1">
              <a:rPr lang="fr-FR" smtClean="0"/>
              <a:t>08/06/2023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9274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Straight Connector 31"/>
          <p:cNvCxnSpPr/>
          <p:nvPr/>
        </p:nvCxnSpPr>
        <p:spPr>
          <a:xfrm>
            <a:off x="1443491" y="1847088"/>
            <a:ext cx="657134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4BEDC-7666-004E-BE91-E87BFD6169DB}" type="datetime1">
              <a:rPr lang="fr-FR" smtClean="0"/>
              <a:t>08/06/2023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991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5C84F53A-35AA-A583-F69F-86369A24DEF0}"/>
              </a:ext>
            </a:extLst>
          </p:cNvPr>
          <p:cNvCxnSpPr/>
          <p:nvPr userDrawn="1"/>
        </p:nvCxnSpPr>
        <p:spPr>
          <a:xfrm>
            <a:off x="344637" y="444040"/>
            <a:ext cx="8418249" cy="0"/>
          </a:xfrm>
          <a:prstGeom prst="line">
            <a:avLst/>
          </a:prstGeom>
          <a:ln w="9525" cmpd="sng">
            <a:solidFill>
              <a:srgbClr val="8A8A8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Espace réservé du contenu 10">
            <a:extLst>
              <a:ext uri="{FF2B5EF4-FFF2-40B4-BE49-F238E27FC236}">
                <a16:creationId xmlns:a16="http://schemas.microsoft.com/office/drawing/2014/main" id="{8BFD074D-2582-B065-C767-BCAB89AD7DF5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0" y="0"/>
            <a:ext cx="9144000" cy="444500"/>
          </a:xfrm>
        </p:spPr>
        <p:txBody>
          <a:bodyPr/>
          <a:lstStyle>
            <a:lvl1pPr marL="0" indent="0" algn="ctr">
              <a:buNone/>
              <a:defRPr b="0" cap="none" spc="0">
                <a:ln w="0"/>
                <a:solidFill>
                  <a:srgbClr val="02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defRPr>
            </a:lvl1pPr>
            <a:lvl2pPr>
              <a:defRPr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defRPr>
            </a:lvl2pPr>
            <a:lvl3pPr>
              <a:defRPr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defRPr>
            </a:lvl3pPr>
            <a:lvl4pPr>
              <a:defRPr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defRPr>
            </a:lvl4pPr>
            <a:lvl5pPr>
              <a:defRPr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defRPr>
            </a:lvl5pPr>
          </a:lstStyle>
          <a:p>
            <a:pPr lvl="0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8" name="Espace réservé de la date 7">
            <a:extLst>
              <a:ext uri="{FF2B5EF4-FFF2-40B4-BE49-F238E27FC236}">
                <a16:creationId xmlns:a16="http://schemas.microsoft.com/office/drawing/2014/main" id="{374BB62F-3963-2B70-AEA5-B10FCFC49E8D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7212932" y="6413051"/>
            <a:ext cx="1066417" cy="309201"/>
          </a:xfrm>
        </p:spPr>
        <p:txBody>
          <a:bodyPr/>
          <a:lstStyle/>
          <a:p>
            <a:fld id="{D7D8D820-F334-8742-8AC7-66EEDAB2EAC2}" type="datetime1">
              <a:rPr lang="fr-FR" smtClean="0"/>
              <a:t>08/06/2023</a:t>
            </a:fld>
            <a:endParaRPr lang="en-US"/>
          </a:p>
        </p:txBody>
      </p:sp>
      <p:sp>
        <p:nvSpPr>
          <p:cNvPr id="9" name="Espace réservé du pied de page 8">
            <a:extLst>
              <a:ext uri="{FF2B5EF4-FFF2-40B4-BE49-F238E27FC236}">
                <a16:creationId xmlns:a16="http://schemas.microsoft.com/office/drawing/2014/main" id="{E5310E98-F573-2FB9-D8FA-5D89B445217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3055422" y="6413959"/>
            <a:ext cx="4034004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BFEA4EDD-33BF-CA1E-119C-F66477D6E28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8402855" y="6413960"/>
            <a:ext cx="640589" cy="309659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fld id="{CE8079A4-7AA8-4A4F-87E2-7781EC5097DD}" type="slidenum">
              <a:rPr lang="en-US" smtClean="0"/>
              <a:pPr/>
              <a:t>‹N°›</a:t>
            </a:fld>
            <a:endParaRPr lang="en-US" dirty="0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DACBB9B3-B9C1-469F-9C9F-0B6F353935D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556" y="6372823"/>
            <a:ext cx="2441829" cy="348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9303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9042" y="798973"/>
            <a:ext cx="2425950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86656" y="798974"/>
            <a:ext cx="3828178" cy="4658826"/>
          </a:xfrm>
        </p:spPr>
        <p:txBody>
          <a:bodyPr anchor="ctr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9042" y="3205492"/>
            <a:ext cx="2427369" cy="2248181"/>
          </a:xfrm>
        </p:spPr>
        <p:txBody>
          <a:bodyPr>
            <a:normAutofit/>
          </a:bodyPr>
          <a:lstStyle>
            <a:lvl1pPr marL="0" indent="0" algn="l">
              <a:buNone/>
              <a:defRPr sz="16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740F2B-8FFA-8A41-B7B8-A9CC2655472A}" type="datetime1">
              <a:rPr lang="fr-FR" smtClean="0"/>
              <a:t>08/06/2023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‹N°›</a:t>
            </a:fld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1748" y="3205491"/>
            <a:ext cx="242327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72087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4996501" y="482171"/>
            <a:ext cx="3511387" cy="5149101"/>
            <a:chOff x="6852919" y="583365"/>
            <a:chExt cx="4681849" cy="5181928"/>
          </a:xfrm>
        </p:grpSpPr>
        <p:sp>
          <p:nvSpPr>
            <p:cNvPr id="14" name="Rectangle 13"/>
            <p:cNvSpPr/>
            <p:nvPr/>
          </p:nvSpPr>
          <p:spPr>
            <a:xfrm>
              <a:off x="6852919" y="583365"/>
              <a:ext cx="4681849" cy="5181928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14"/>
            <p:cNvSpPr/>
            <p:nvPr/>
          </p:nvSpPr>
          <p:spPr>
            <a:xfrm>
              <a:off x="7273787" y="915806"/>
              <a:ext cx="3844017" cy="4507918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148" y="1129513"/>
            <a:ext cx="3244935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640128" y="1122543"/>
            <a:ext cx="2234998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3492" y="3145992"/>
            <a:ext cx="3240286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36664" y="5469857"/>
            <a:ext cx="3252420" cy="320123"/>
          </a:xfrm>
        </p:spPr>
        <p:txBody>
          <a:bodyPr/>
          <a:lstStyle>
            <a:lvl1pPr algn="l">
              <a:defRPr/>
            </a:lvl1pPr>
          </a:lstStyle>
          <a:p>
            <a:fld id="{9607F8C7-317E-3A42-B629-4A50B731A1AC}" type="datetime1">
              <a:rPr lang="fr-FR" smtClean="0"/>
              <a:t>08/06/2023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37530" y="318641"/>
            <a:ext cx="3251553" cy="320931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‹N°›</a:t>
            </a:fld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1281" y="3143605"/>
            <a:ext cx="3242014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86140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015734"/>
            <a:ext cx="9144000" cy="407952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t="1538" r="12500" b="-1538"/>
          <a:stretch/>
        </p:blipFill>
        <p:spPr>
          <a:xfrm>
            <a:off x="-1" y="6095253"/>
            <a:ext cx="9144001" cy="774727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>
            <a:off x="0" y="6101127"/>
            <a:ext cx="9144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43491" y="804520"/>
            <a:ext cx="6571343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3491" y="2015733"/>
            <a:ext cx="6571343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646542" y="330370"/>
            <a:ext cx="2368292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943A66-96D5-924E-A36F-D0E492D74F3A}" type="datetime1">
              <a:rPr lang="fr-FR" smtClean="0"/>
              <a:t>08/06/2023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43491" y="329308"/>
            <a:ext cx="4034004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7725" y="798973"/>
            <a:ext cx="795746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CE8079A4-7AA8-4A4F-87E2-7781EC5097DD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7688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5" r:id="rId1"/>
    <p:sldLayoutId id="2147483936" r:id="rId2"/>
    <p:sldLayoutId id="2147483937" r:id="rId3"/>
    <p:sldLayoutId id="2147483938" r:id="rId4"/>
    <p:sldLayoutId id="2147483939" r:id="rId5"/>
    <p:sldLayoutId id="2147483940" r:id="rId6"/>
    <p:sldLayoutId id="2147483941" r:id="rId7"/>
    <p:sldLayoutId id="2147483942" r:id="rId8"/>
    <p:sldLayoutId id="2147483943" r:id="rId9"/>
    <p:sldLayoutId id="2147483944" r:id="rId10"/>
    <p:sldLayoutId id="2147483945" r:id="rId11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6858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6858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6858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6858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6858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ommon-workflow-language/common-workflow-language/wiki/Existing-Workflow-systems" TargetMode="External"/><Relationship Id="rId2" Type="http://schemas.openxmlformats.org/officeDocument/2006/relationships/hyperlink" Target="https://github.com/pditommaso/awesome-pipeline" TargetMode="Externa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12A09D2E-9E4A-7A0F-0F19-4F9D762F18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57419" y="2889794"/>
            <a:ext cx="5618515" cy="454207"/>
          </a:xfrm>
        </p:spPr>
        <p:txBody>
          <a:bodyPr>
            <a:normAutofit/>
          </a:bodyPr>
          <a:lstStyle/>
          <a:p>
            <a:pPr algn="ctr"/>
            <a:r>
              <a:rPr lang="fr-FR" sz="2000" dirty="0">
                <a:latin typeface="Calibri" panose="020F0502020204030204" pitchFamily="34" charset="0"/>
                <a:cs typeface="Calibri" panose="020F0502020204030204" pitchFamily="34" charset="0"/>
              </a:rPr>
              <a:t>Workflow Management </a:t>
            </a:r>
            <a:r>
              <a:rPr lang="fr-F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systemS</a:t>
            </a:r>
            <a:endParaRPr lang="fr-F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CD2EBC-5076-D24A-AEF9-B6A8AC11F049}"/>
              </a:ext>
            </a:extLst>
          </p:cNvPr>
          <p:cNvSpPr txBox="1"/>
          <p:nvPr/>
        </p:nvSpPr>
        <p:spPr>
          <a:xfrm>
            <a:off x="1276350" y="527050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b">
            <a:normAutofit fontScale="25000" lnSpcReduction="20000"/>
          </a:bodyPr>
          <a:lstStyle/>
          <a:p>
            <a:pPr algn="l"/>
            <a:endParaRPr lang="en-GB" sz="1200" dirty="0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905B4075-878E-6653-889D-DC4137FDB9DC}"/>
              </a:ext>
            </a:extLst>
          </p:cNvPr>
          <p:cNvSpPr txBox="1"/>
          <p:nvPr/>
        </p:nvSpPr>
        <p:spPr>
          <a:xfrm>
            <a:off x="5000263" y="30325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DF008732-BC38-C785-B838-745944A8CB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58" y="75408"/>
            <a:ext cx="4921305" cy="702106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79C01D48-07F4-04A7-7B30-9A122AA9475F}"/>
              </a:ext>
            </a:extLst>
          </p:cNvPr>
          <p:cNvSpPr txBox="1"/>
          <p:nvPr/>
        </p:nvSpPr>
        <p:spPr>
          <a:xfrm>
            <a:off x="7474226" y="6475667"/>
            <a:ext cx="16697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Roboto" pitchFamily="2" charset="0"/>
              </a:rPr>
              <a:t>Jacques Dainat Ph.D.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92684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160537B3-D51E-7238-FF58-C7C4D78380B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Workflow</a:t>
            </a:r>
            <a:endParaRPr lang="fr-FR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F5C45250-3648-3ACD-9C73-2088BB43F0B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A834176-28B3-4875-46C7-C38FC682C37D}"/>
              </a:ext>
            </a:extLst>
          </p:cNvPr>
          <p:cNvSpPr txBox="1"/>
          <p:nvPr/>
        </p:nvSpPr>
        <p:spPr>
          <a:xfrm>
            <a:off x="420851" y="1797784"/>
            <a:ext cx="3324827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b="0" i="0" u="none" strike="noStrike" dirty="0">
                <a:solidFill>
                  <a:schemeClr val="accent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 workflow </a:t>
            </a:r>
            <a:r>
              <a:rPr lang="fr-FR" sz="2400" b="0" i="0" u="none" strike="noStrike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is</a:t>
            </a:r>
            <a:r>
              <a:rPr lang="fr-FR" sz="24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a </a:t>
            </a:r>
            <a:r>
              <a:rPr lang="fr-FR" sz="2400" b="0" i="0" u="none" strike="noStrike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defined</a:t>
            </a:r>
            <a:r>
              <a:rPr lang="fr-FR" sz="24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2400" b="0" i="0" u="none" strike="noStrike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sequence</a:t>
            </a:r>
            <a:r>
              <a:rPr lang="fr-FR" sz="24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of </a:t>
            </a:r>
            <a:r>
              <a:rPr lang="fr-FR" sz="2400" b="0" i="0" u="none" strike="noStrike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tasks</a:t>
            </a:r>
            <a:r>
              <a:rPr lang="fr-FR" sz="24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or </a:t>
            </a:r>
            <a:r>
              <a:rPr lang="fr-FR" sz="2400" b="0" i="0" u="none" strike="noStrike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activities</a:t>
            </a:r>
            <a:r>
              <a:rPr lang="fr-FR" sz="24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2400" b="0" i="0" u="none" strike="noStrike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that</a:t>
            </a:r>
            <a:r>
              <a:rPr lang="fr-FR" sz="24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2400" b="0" i="0" u="none" strike="noStrike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need</a:t>
            </a:r>
            <a:r>
              <a:rPr lang="fr-FR" sz="24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to </a:t>
            </a:r>
            <a:r>
              <a:rPr lang="fr-FR" sz="2400" b="0" i="0" u="none" strike="noStrike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be</a:t>
            </a:r>
            <a:r>
              <a:rPr lang="fr-FR" sz="24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2400" b="0" i="0" u="none" strike="noStrike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completed</a:t>
            </a:r>
            <a:r>
              <a:rPr lang="fr-FR" sz="24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in a </a:t>
            </a:r>
            <a:r>
              <a:rPr lang="fr-FR" sz="2400" b="0" i="0" u="none" strike="noStrike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specific</a:t>
            </a:r>
            <a:r>
              <a:rPr lang="fr-FR" sz="24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2400" b="0" i="0" u="none" strike="noStrike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order</a:t>
            </a:r>
            <a:r>
              <a:rPr lang="fr-FR" sz="24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to </a:t>
            </a:r>
            <a:r>
              <a:rPr lang="fr-FR" sz="2400" b="0" i="0" u="none" strike="noStrike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achieve</a:t>
            </a:r>
            <a:r>
              <a:rPr lang="fr-FR" sz="24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a </a:t>
            </a:r>
            <a:r>
              <a:rPr lang="fr-FR" sz="2400" b="0" i="0" u="none" strike="noStrike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desired</a:t>
            </a:r>
            <a:r>
              <a:rPr lang="fr-FR" sz="24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2400" b="0" i="0" u="none" strike="noStrike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outcome</a:t>
            </a:r>
            <a:r>
              <a:rPr lang="fr-FR" sz="24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or goal.</a:t>
            </a:r>
            <a:endParaRPr lang="fr-F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C810A29C-E635-1DA2-D1F8-13363E75F0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6626" y="487895"/>
            <a:ext cx="2782201" cy="5368896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88F3C617-A26D-86A3-7E89-C698EF33D4CA}"/>
              </a:ext>
            </a:extLst>
          </p:cNvPr>
          <p:cNvSpPr txBox="1"/>
          <p:nvPr/>
        </p:nvSpPr>
        <p:spPr>
          <a:xfrm>
            <a:off x="5526626" y="5856791"/>
            <a:ext cx="35263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i="1" dirty="0">
                <a:effectLst/>
                <a:latin typeface="Whitney"/>
              </a:rPr>
              <a:t>https://</a:t>
            </a:r>
            <a:r>
              <a:rPr lang="fr-FR" sz="1400" i="1" dirty="0" err="1">
                <a:effectLst/>
                <a:latin typeface="Whitney"/>
              </a:rPr>
              <a:t>doi.org</a:t>
            </a:r>
            <a:r>
              <a:rPr lang="fr-FR" sz="1400" i="1" dirty="0">
                <a:effectLst/>
                <a:latin typeface="Whitney"/>
              </a:rPr>
              <a:t>/10.1038/s41592-021-01254-9 </a:t>
            </a:r>
            <a:endParaRPr lang="fr-FR" sz="1400" i="1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9462975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39F79409-043F-B75A-62E9-7FADBC9E818E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Workflow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EB262C57-8FF1-73AF-86B7-41C422CE858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23F53666-1078-83F7-6748-C0E111147C68}"/>
              </a:ext>
            </a:extLst>
          </p:cNvPr>
          <p:cNvSpPr txBox="1"/>
          <p:nvPr/>
        </p:nvSpPr>
        <p:spPr>
          <a:xfrm>
            <a:off x="669035" y="819053"/>
            <a:ext cx="75183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Historically</a:t>
            </a:r>
            <a:r>
              <a:rPr lang="fr-FR" sz="24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fr-FR" sz="240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developed</a:t>
            </a:r>
            <a:r>
              <a:rPr lang="fr-FR" sz="24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240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using</a:t>
            </a:r>
            <a:r>
              <a:rPr lang="fr-FR" sz="24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custom scripts or </a:t>
            </a:r>
            <a:r>
              <a:rPr lang="fr-FR" sz="2400" dirty="0" err="1">
                <a:solidFill>
                  <a:schemeClr val="accent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Make</a:t>
            </a:r>
            <a:r>
              <a:rPr lang="fr-FR" sz="24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files </a:t>
            </a:r>
            <a:endParaRPr lang="fr-F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A1EB82A-CDF7-3883-F8E4-F5DDAFBFC192}"/>
              </a:ext>
            </a:extLst>
          </p:cNvPr>
          <p:cNvSpPr/>
          <p:nvPr/>
        </p:nvSpPr>
        <p:spPr>
          <a:xfrm>
            <a:off x="141448" y="2255437"/>
            <a:ext cx="8861104" cy="2084399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72000" tIns="72000" rIns="72000" bIns="72000" rtlCol="0" anchor="ctr">
            <a:spAutoFit/>
          </a:bodyPr>
          <a:lstStyle/>
          <a:p>
            <a:pPr lvl="1"/>
            <a:r>
              <a:rPr lang="fr-FR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</a:rPr>
              <a:t># </a:t>
            </a:r>
            <a:r>
              <a:rPr lang="fr-FR" dirty="0" err="1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</a:rPr>
              <a:t>Specify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</a:rPr>
              <a:t> the </a:t>
            </a:r>
            <a:r>
              <a:rPr lang="fr-FR" dirty="0" err="1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</a:rPr>
              <a:t>alignment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</a:rPr>
              <a:t> file to </a:t>
            </a:r>
            <a:r>
              <a:rPr lang="fr-FR" dirty="0" err="1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</a:rPr>
              <a:t>be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</a:rPr>
              <a:t> </a:t>
            </a:r>
            <a:r>
              <a:rPr lang="fr-FR" dirty="0" err="1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</a:rPr>
              <a:t>generated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</a:rPr>
              <a:t> </a:t>
            </a:r>
          </a:p>
          <a:p>
            <a:pPr lvl="1"/>
            <a:r>
              <a:rPr lang="fr-FR" dirty="0" err="1">
                <a:solidFill>
                  <a:srgbClr val="333333"/>
                </a:solidFill>
                <a:latin typeface="Courier New" panose="02070309020205020404" pitchFamily="49" charset="0"/>
              </a:rPr>
              <a:t>alignment</a:t>
            </a:r>
            <a:r>
              <a:rPr lang="fr-FR" dirty="0">
                <a:solidFill>
                  <a:srgbClr val="333333"/>
                </a:solidFill>
                <a:latin typeface="Courier New" panose="02070309020205020404" pitchFamily="49" charset="0"/>
              </a:rPr>
              <a:t>: </a:t>
            </a:r>
            <a:r>
              <a:rPr lang="fr-FR" dirty="0" err="1">
                <a:solidFill>
                  <a:srgbClr val="333333"/>
                </a:solidFill>
                <a:latin typeface="Courier New" panose="02070309020205020404" pitchFamily="49" charset="0"/>
              </a:rPr>
              <a:t>trimming</a:t>
            </a:r>
            <a:r>
              <a:rPr lang="fr-FR" dirty="0">
                <a:solidFill>
                  <a:srgbClr val="333333"/>
                </a:solidFill>
                <a:latin typeface="Courier New" panose="02070309020205020404" pitchFamily="49" charset="0"/>
              </a:rPr>
              <a:t> </a:t>
            </a:r>
          </a:p>
          <a:p>
            <a:pPr lvl="1"/>
            <a:r>
              <a:rPr lang="fr-FR" dirty="0">
                <a:solidFill>
                  <a:srgbClr val="333333"/>
                </a:solidFill>
                <a:latin typeface="Courier New" panose="02070309020205020404" pitchFamily="49" charset="0"/>
              </a:rPr>
              <a:t>	</a:t>
            </a:r>
            <a:r>
              <a:rPr lang="fr-FR" i="1" dirty="0">
                <a:solidFill>
                  <a:srgbClr val="333333"/>
                </a:solidFill>
                <a:latin typeface="Courier New" panose="02070309020205020404" pitchFamily="49" charset="0"/>
              </a:rPr>
              <a:t>command to </a:t>
            </a:r>
            <a:r>
              <a:rPr lang="fr-FR" i="1" dirty="0" err="1">
                <a:solidFill>
                  <a:srgbClr val="333333"/>
                </a:solidFill>
                <a:latin typeface="Courier New" panose="02070309020205020404" pitchFamily="49" charset="0"/>
              </a:rPr>
              <a:t>align</a:t>
            </a:r>
            <a:endParaRPr lang="fr-FR" i="1" dirty="0">
              <a:solidFill>
                <a:srgbClr val="333333"/>
              </a:solidFill>
              <a:latin typeface="Courier New" panose="02070309020205020404" pitchFamily="49" charset="0"/>
            </a:endParaRPr>
          </a:p>
          <a:p>
            <a:pPr lvl="1"/>
            <a:endParaRPr lang="fr-FR" dirty="0">
              <a:solidFill>
                <a:srgbClr val="333333"/>
              </a:solidFill>
              <a:latin typeface="Courier New" panose="02070309020205020404" pitchFamily="49" charset="0"/>
            </a:endParaRPr>
          </a:p>
          <a:p>
            <a:pPr lvl="1"/>
            <a:r>
              <a:rPr lang="fr-FR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</a:rPr>
              <a:t># </a:t>
            </a:r>
            <a:r>
              <a:rPr lang="fr-FR" dirty="0" err="1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</a:rPr>
              <a:t>Specify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</a:rPr>
              <a:t> the </a:t>
            </a:r>
            <a:r>
              <a:rPr lang="fr-FR" dirty="0" err="1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</a:rPr>
              <a:t>trimming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</a:rPr>
              <a:t> </a:t>
            </a:r>
            <a:r>
              <a:rPr lang="fr-FR" dirty="0" err="1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</a:rPr>
              <a:t>required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</a:rPr>
              <a:t> to </a:t>
            </a:r>
            <a:r>
              <a:rPr lang="fr-FR" dirty="0" err="1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</a:rPr>
              <a:t>make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</a:rPr>
              <a:t> the </a:t>
            </a:r>
            <a:r>
              <a:rPr lang="fr-FR" dirty="0" err="1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</a:rPr>
              <a:t>alignment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</a:rPr>
              <a:t> </a:t>
            </a:r>
          </a:p>
          <a:p>
            <a:pPr lvl="1"/>
            <a:r>
              <a:rPr lang="fr-FR" dirty="0" err="1">
                <a:solidFill>
                  <a:srgbClr val="333333"/>
                </a:solidFill>
                <a:latin typeface="Courier New" panose="02070309020205020404" pitchFamily="49" charset="0"/>
              </a:rPr>
              <a:t>trimming</a:t>
            </a:r>
            <a:r>
              <a:rPr lang="fr-FR" dirty="0">
                <a:solidFill>
                  <a:srgbClr val="333333"/>
                </a:solidFill>
                <a:latin typeface="Courier New" panose="02070309020205020404" pitchFamily="49" charset="0"/>
              </a:rPr>
              <a:t> : </a:t>
            </a:r>
          </a:p>
          <a:p>
            <a:pPr lvl="1"/>
            <a:r>
              <a:rPr lang="fr-FR" dirty="0">
                <a:solidFill>
                  <a:srgbClr val="333333"/>
                </a:solidFill>
                <a:latin typeface="Courier New" panose="02070309020205020404" pitchFamily="49" charset="0"/>
              </a:rPr>
              <a:t>	</a:t>
            </a:r>
            <a:r>
              <a:rPr lang="fr-FR" i="1" dirty="0">
                <a:solidFill>
                  <a:srgbClr val="333333"/>
                </a:solidFill>
                <a:latin typeface="Courier New" panose="02070309020205020404" pitchFamily="49" charset="0"/>
              </a:rPr>
              <a:t>command to trim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A688AF09-C539-74C5-1FA7-DCD7D5186BC6}"/>
              </a:ext>
            </a:extLst>
          </p:cNvPr>
          <p:cNvSpPr txBox="1"/>
          <p:nvPr/>
        </p:nvSpPr>
        <p:spPr>
          <a:xfrm>
            <a:off x="1095022" y="4799816"/>
            <a:ext cx="63217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rgbClr val="3741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Run </a:t>
            </a:r>
            <a:r>
              <a:rPr lang="fr-FR" dirty="0" err="1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make</a:t>
            </a:r>
            <a:r>
              <a:rPr lang="fr-FR" dirty="0">
                <a:solidFill>
                  <a:srgbClr val="3741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command </a:t>
            </a:r>
            <a:r>
              <a:rPr lang="fr-FR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in the directory </a:t>
            </a:r>
            <a:r>
              <a:rPr lang="fr-FR" b="0" i="0" u="none" strike="noStrike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where</a:t>
            </a:r>
            <a:r>
              <a:rPr lang="fr-FR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the </a:t>
            </a:r>
            <a:r>
              <a:rPr lang="fr-FR" b="0" i="0" u="none" strike="noStrike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Makefile</a:t>
            </a:r>
            <a:r>
              <a:rPr lang="fr-FR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b="0" i="0" u="none" strike="noStrike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resides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12EB4C32-EED6-6A54-483E-B5FDBA7C7F1A}"/>
              </a:ext>
            </a:extLst>
          </p:cNvPr>
          <p:cNvSpPr txBox="1"/>
          <p:nvPr/>
        </p:nvSpPr>
        <p:spPr>
          <a:xfrm>
            <a:off x="141448" y="1819317"/>
            <a:ext cx="10551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0" i="0" u="none" strike="noStrike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Makefile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48821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43F7DD3B-C292-5855-37F4-102918D72DE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Why it a Workflow Management Systems (WMS)?</a:t>
            </a:r>
          </a:p>
          <a:p>
            <a:endParaRPr lang="fr-FR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0714FF3C-6CD9-5F79-47F6-EFD7687AD8B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6C55786D-477A-007B-6309-CC662FF3B625}"/>
              </a:ext>
            </a:extLst>
          </p:cNvPr>
          <p:cNvSpPr txBox="1"/>
          <p:nvPr/>
        </p:nvSpPr>
        <p:spPr>
          <a:xfrm>
            <a:off x="571678" y="2183672"/>
            <a:ext cx="8151471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i="0" u="none" strike="noStrike" dirty="0">
                <a:solidFill>
                  <a:srgbClr val="29292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 </a:t>
            </a:r>
            <a:r>
              <a:rPr lang="en-US" sz="2800" b="1" i="0" u="none" strike="noStrike" dirty="0">
                <a:solidFill>
                  <a:schemeClr val="accent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Workflow Management System</a:t>
            </a:r>
            <a:r>
              <a:rPr lang="en-US" sz="2800" b="0" i="0" u="none" strike="noStrike" dirty="0">
                <a:solidFill>
                  <a:schemeClr val="accent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(</a:t>
            </a:r>
            <a:r>
              <a:rPr lang="en-US" sz="2800" b="1" i="0" u="none" strike="noStrike" dirty="0">
                <a:solidFill>
                  <a:schemeClr val="accent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WMS</a:t>
            </a:r>
            <a:r>
              <a:rPr lang="en-US" sz="2800" b="0" i="0" u="none" strike="noStrike" dirty="0">
                <a:solidFill>
                  <a:schemeClr val="accent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) </a:t>
            </a:r>
            <a:r>
              <a:rPr lang="en-US" sz="2800" b="0" i="0" u="none" strike="noStrike" dirty="0">
                <a:solidFill>
                  <a:srgbClr val="29292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is a software</a:t>
            </a:r>
            <a:r>
              <a:rPr lang="en-US" sz="2800" b="0" i="0" u="none" strike="noStrike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or platform</a:t>
            </a:r>
            <a:r>
              <a:rPr lang="en-US" sz="2800" b="0" i="0" u="none" strike="noStrike" dirty="0">
                <a:solidFill>
                  <a:srgbClr val="29292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that provides an infrastructure to setup, execute, and monitor workflows.</a:t>
            </a: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58154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EA23CEA2-DEFB-3AED-7233-EE12B7A0196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Why do we need workflow management Systems (WMS)?</a:t>
            </a:r>
          </a:p>
          <a:p>
            <a:endParaRPr lang="fr-FR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D1C5FC05-4805-D4CE-FBC5-13D0258DA5D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4FDDFF29-87CB-D2BD-ECC5-EB810E6C96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9611" y="648182"/>
            <a:ext cx="5944778" cy="4460176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E58136E2-F365-214E-1167-E57025158DF2}"/>
              </a:ext>
            </a:extLst>
          </p:cNvPr>
          <p:cNvSpPr txBox="1"/>
          <p:nvPr/>
        </p:nvSpPr>
        <p:spPr>
          <a:xfrm>
            <a:off x="185195" y="5312040"/>
            <a:ext cx="895880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0" i="1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As </a:t>
            </a:r>
            <a:r>
              <a:rPr lang="fr-FR" b="0" i="1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projects</a:t>
            </a:r>
            <a:r>
              <a:rPr lang="fr-FR" b="0" i="1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fr-FR" b="0" i="1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grow</a:t>
            </a:r>
            <a:r>
              <a:rPr lang="fr-FR" b="0" i="1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or </a:t>
            </a:r>
            <a:r>
              <a:rPr lang="fr-FR" b="0" i="1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age</a:t>
            </a:r>
            <a:r>
              <a:rPr lang="fr-FR" b="0" i="1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fr-FR" b="0" i="1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it</a:t>
            </a:r>
            <a:r>
              <a:rPr lang="fr-FR" b="0" i="1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fr-FR" b="0" i="1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becomes</a:t>
            </a:r>
            <a:r>
              <a:rPr lang="fr-FR" b="0" i="1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fr-FR" b="0" i="1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increasingly</a:t>
            </a:r>
            <a:r>
              <a:rPr lang="fr-FR" b="0" i="1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fr-FR" b="0" i="1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difficult</a:t>
            </a:r>
            <a:r>
              <a:rPr lang="fr-FR" b="0" i="1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to </a:t>
            </a:r>
            <a:r>
              <a:rPr lang="fr-FR" b="0" i="1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keep</a:t>
            </a:r>
            <a:r>
              <a:rPr lang="fr-FR" b="0" i="1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fr-FR" b="0" i="1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track</a:t>
            </a:r>
            <a:r>
              <a:rPr lang="fr-FR" b="0" i="1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of all the parts and how </a:t>
            </a:r>
            <a:r>
              <a:rPr lang="fr-FR" b="0" i="1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they</a:t>
            </a:r>
            <a:r>
              <a:rPr lang="fr-FR" b="0" i="1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fit </a:t>
            </a:r>
            <a:r>
              <a:rPr lang="fr-FR" b="0" i="1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together</a:t>
            </a:r>
            <a:r>
              <a:rPr lang="fr-FR" b="0" i="1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.</a:t>
            </a:r>
            <a:endParaRPr lang="fr-FR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0328283-4F24-EA97-FC93-163C756A0E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486" y="6369871"/>
            <a:ext cx="664356" cy="353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05661107-FF3E-284B-F02E-F49837905170}"/>
              </a:ext>
            </a:extLst>
          </p:cNvPr>
          <p:cNvSpPr txBox="1"/>
          <p:nvPr/>
        </p:nvSpPr>
        <p:spPr>
          <a:xfrm>
            <a:off x="6342927" y="6285135"/>
            <a:ext cx="16899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Thx!!</a:t>
            </a:r>
          </a:p>
          <a:p>
            <a:r>
              <a:rPr lang="en-US" sz="1400" dirty="0">
                <a:solidFill>
                  <a:schemeClr val="bg1"/>
                </a:solidFill>
              </a:rPr>
              <a:t>Slide borrowed from</a:t>
            </a:r>
          </a:p>
        </p:txBody>
      </p:sp>
    </p:spTree>
    <p:extLst>
      <p:ext uri="{BB962C8B-B14F-4D97-AF65-F5344CB8AC3E}">
        <p14:creationId xmlns:p14="http://schemas.microsoft.com/office/powerpoint/2010/main" val="19257788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E2206C34-8519-F132-7A79-688422ED50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48254" y="6411989"/>
            <a:ext cx="695190" cy="318690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r" defTabSz="457200" rtl="0" eaLnBrk="1" latinLnBrk="0" hangingPunct="1"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E8079A4-7AA8-4A4F-87E2-7781EC5097DD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7103711-F3B1-D9EF-9A26-42428959C81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Why Workflow Management Systems (WMS)?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0751EB9-C402-B09F-D2D6-44D2455E7D80}"/>
              </a:ext>
            </a:extLst>
          </p:cNvPr>
          <p:cNvSpPr/>
          <p:nvPr/>
        </p:nvSpPr>
        <p:spPr>
          <a:xfrm>
            <a:off x="769685" y="1238200"/>
            <a:ext cx="8131246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To automate series of </a:t>
            </a:r>
            <a:r>
              <a:rPr lang="en-US" sz="2000" dirty="0" err="1"/>
              <a:t>bioinformatic</a:t>
            </a:r>
            <a:r>
              <a:rPr lang="en-US" sz="2000" dirty="0"/>
              <a:t> processing steps.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To standardize analysis for large projects or core facilities (repetitive task)</a:t>
            </a:r>
          </a:p>
          <a:p>
            <a:endParaRPr lang="fr-F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1800" dirty="0" err="1">
                <a:effectLst/>
                <a:latin typeface="Helvetica" pitchFamily="2" charset="0"/>
              </a:rPr>
              <a:t>Portability</a:t>
            </a:r>
            <a:r>
              <a:rPr lang="fr-FR" dirty="0">
                <a:latin typeface="Helvetica" pitchFamily="2" charset="0"/>
              </a:rPr>
              <a:t>: </a:t>
            </a:r>
            <a:r>
              <a:rPr lang="fr-FR" sz="2000" dirty="0" err="1">
                <a:latin typeface="Helvetica" pitchFamily="2" charset="0"/>
              </a:rPr>
              <a:t>s</a:t>
            </a:r>
            <a:r>
              <a:rPr lang="fr-FR" sz="2000" dirty="0" err="1"/>
              <a:t>implify</a:t>
            </a:r>
            <a:r>
              <a:rPr lang="fr-FR" sz="2000" dirty="0"/>
              <a:t> </a:t>
            </a:r>
            <a:r>
              <a:rPr lang="fr-FR" sz="2000" dirty="0" err="1"/>
              <a:t>deployment</a:t>
            </a:r>
            <a:r>
              <a:rPr lang="fr-FR" sz="2000" dirty="0"/>
              <a:t> of </a:t>
            </a:r>
            <a:r>
              <a:rPr lang="fr-FR" sz="2000" dirty="0" err="1"/>
              <a:t>complex</a:t>
            </a:r>
            <a:r>
              <a:rPr lang="fr-FR" sz="2000" dirty="0"/>
              <a:t> pipelines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 err="1"/>
              <a:t>Scalability</a:t>
            </a:r>
            <a:r>
              <a:rPr lang="fr-FR" sz="2000" dirty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Optimise computation ressources (</a:t>
            </a:r>
            <a:r>
              <a:rPr lang="fr-FR" sz="2000" dirty="0" err="1"/>
              <a:t>parallelization</a:t>
            </a:r>
            <a:r>
              <a:rPr lang="fr-FR" sz="2000" dirty="0"/>
              <a:t>, times, …)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 err="1"/>
              <a:t>Improve</a:t>
            </a:r>
            <a:r>
              <a:rPr lang="fr-FR" sz="2000" dirty="0"/>
              <a:t> </a:t>
            </a:r>
            <a:r>
              <a:rPr lang="fr-FR" sz="2000" dirty="0" err="1"/>
              <a:t>reproducibility</a:t>
            </a:r>
            <a:endParaRPr lang="fr-FR" sz="2000" dirty="0"/>
          </a:p>
          <a:p>
            <a:endParaRPr lang="fr-FR" sz="2000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CA333690-F1E4-8BED-14E1-F672B3377CE7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4F8FE"/>
              </a:clrFrom>
              <a:clrTo>
                <a:srgbClr val="F4F8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6612" y="3110770"/>
            <a:ext cx="1561377" cy="562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1721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D6D7C73B-4266-D1AB-935C-647A74966206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2" t="2415" r="904" b="1731"/>
          <a:stretch/>
        </p:blipFill>
        <p:spPr>
          <a:xfrm>
            <a:off x="56118" y="986741"/>
            <a:ext cx="5974292" cy="4884518"/>
          </a:xfrm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E723B326-C9CC-9C1B-5EB2-B75F56714B9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06549949-A0BC-B331-B81B-A648C509CE1E}"/>
              </a:ext>
            </a:extLst>
          </p:cNvPr>
          <p:cNvSpPr txBox="1"/>
          <p:nvPr/>
        </p:nvSpPr>
        <p:spPr>
          <a:xfrm>
            <a:off x="6386333" y="574335"/>
            <a:ext cx="2757667" cy="49859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800" dirty="0" err="1">
                <a:effectLst/>
                <a:latin typeface="Whitney"/>
              </a:rPr>
              <a:t>traditional</a:t>
            </a:r>
            <a:r>
              <a:rPr lang="fr-FR" sz="1800" dirty="0">
                <a:effectLst/>
                <a:latin typeface="Whitney"/>
              </a:rPr>
              <a:t> pipeline </a:t>
            </a:r>
            <a:r>
              <a:rPr lang="fr-FR" sz="1800" dirty="0" err="1">
                <a:effectLst/>
                <a:latin typeface="Whitney"/>
              </a:rPr>
              <a:t>implementations</a:t>
            </a:r>
            <a:br>
              <a:rPr lang="fr-FR" sz="1800" dirty="0">
                <a:effectLst/>
                <a:latin typeface="Whitney"/>
              </a:rPr>
            </a:br>
            <a:r>
              <a:rPr lang="fr-FR" sz="1800" dirty="0">
                <a:effectLst/>
                <a:latin typeface="Whitney"/>
              </a:rPr>
              <a:t>are </a:t>
            </a:r>
            <a:r>
              <a:rPr lang="fr-FR" sz="1800" dirty="0" err="1">
                <a:effectLst/>
                <a:latin typeface="Whitney"/>
              </a:rPr>
              <a:t>coupled</a:t>
            </a:r>
            <a:r>
              <a:rPr lang="fr-FR" sz="1800" dirty="0">
                <a:effectLst/>
                <a:latin typeface="Whitney"/>
              </a:rPr>
              <a:t> to the local </a:t>
            </a:r>
            <a:r>
              <a:rPr lang="fr-FR" sz="1800" dirty="0" err="1">
                <a:effectLst/>
                <a:latin typeface="Whitney"/>
              </a:rPr>
              <a:t>compute</a:t>
            </a:r>
            <a:r>
              <a:rPr lang="fr-FR" sz="1800" dirty="0">
                <a:effectLst/>
                <a:latin typeface="Whitney"/>
              </a:rPr>
              <a:t> </a:t>
            </a:r>
            <a:r>
              <a:rPr lang="fr-FR" sz="1800" dirty="0" err="1">
                <a:effectLst/>
                <a:latin typeface="Whitney"/>
              </a:rPr>
              <a:t>environment</a:t>
            </a:r>
            <a:r>
              <a:rPr lang="fr-FR" sz="1800" dirty="0">
                <a:effectLst/>
                <a:latin typeface="Whitney"/>
              </a:rPr>
              <a:t> and are sensitive to changes in software or data versions.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800" dirty="0">
              <a:effectLst/>
              <a:latin typeface="Whitney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800" dirty="0">
                <a:effectLst/>
                <a:latin typeface="Whitney"/>
              </a:rPr>
              <a:t>workflow manager </a:t>
            </a:r>
            <a:r>
              <a:rPr lang="fr-FR" sz="1800" dirty="0" err="1">
                <a:effectLst/>
                <a:latin typeface="Whitney"/>
              </a:rPr>
              <a:t>decouples</a:t>
            </a:r>
            <a:r>
              <a:rPr lang="fr-FR" sz="1800" dirty="0">
                <a:effectLst/>
                <a:latin typeface="Whitney"/>
              </a:rPr>
              <a:t> the code </a:t>
            </a:r>
            <a:r>
              <a:rPr lang="fr-FR" sz="1800" dirty="0" err="1">
                <a:effectLst/>
                <a:latin typeface="Whitney"/>
              </a:rPr>
              <a:t>from</a:t>
            </a:r>
            <a:r>
              <a:rPr lang="fr-FR" sz="1800" dirty="0">
                <a:effectLst/>
                <a:latin typeface="Whitney"/>
              </a:rPr>
              <a:t> the </a:t>
            </a:r>
            <a:r>
              <a:rPr lang="fr-FR" sz="1800" dirty="0" err="1">
                <a:effectLst/>
                <a:latin typeface="Whitney"/>
              </a:rPr>
              <a:t>execution</a:t>
            </a:r>
            <a:r>
              <a:rPr lang="fr-FR" sz="1800" dirty="0">
                <a:effectLst/>
                <a:latin typeface="Whitney"/>
              </a:rPr>
              <a:t> </a:t>
            </a:r>
            <a:r>
              <a:rPr lang="fr-FR" sz="1800" dirty="0" err="1">
                <a:effectLst/>
                <a:latin typeface="Whitney"/>
              </a:rPr>
              <a:t>environment</a:t>
            </a:r>
            <a:r>
              <a:rPr lang="fr-FR" sz="1800" dirty="0">
                <a:effectLst/>
                <a:latin typeface="Whitney"/>
              </a:rPr>
              <a:t> </a:t>
            </a:r>
          </a:p>
          <a:p>
            <a:endParaRPr lang="fr-FR" dirty="0">
              <a:latin typeface="Whitney"/>
            </a:endParaRPr>
          </a:p>
          <a:p>
            <a:r>
              <a:rPr lang="fr-FR" sz="1400" dirty="0" err="1">
                <a:effectLst/>
                <a:latin typeface="Whitney"/>
              </a:rPr>
              <a:t>containerized</a:t>
            </a:r>
            <a:r>
              <a:rPr lang="fr-FR" sz="1400" dirty="0">
                <a:effectLst/>
                <a:latin typeface="Whitney"/>
              </a:rPr>
              <a:t> software </a:t>
            </a:r>
            <a:r>
              <a:rPr lang="fr-FR" sz="1400" dirty="0" err="1">
                <a:effectLst/>
                <a:latin typeface="Whitney"/>
              </a:rPr>
              <a:t>makes</a:t>
            </a:r>
            <a:r>
              <a:rPr lang="fr-FR" sz="1400" dirty="0">
                <a:effectLst/>
                <a:latin typeface="Whitney"/>
              </a:rPr>
              <a:t> local software installation </a:t>
            </a:r>
            <a:r>
              <a:rPr lang="fr-FR" sz="1400" dirty="0" err="1">
                <a:effectLst/>
                <a:latin typeface="Whitney"/>
              </a:rPr>
              <a:t>requirements</a:t>
            </a:r>
            <a:r>
              <a:rPr lang="fr-FR" sz="1400" dirty="0">
                <a:effectLst/>
                <a:latin typeface="Whitney"/>
              </a:rPr>
              <a:t> </a:t>
            </a:r>
            <a:r>
              <a:rPr lang="fr-FR" sz="1400" dirty="0" err="1">
                <a:effectLst/>
                <a:latin typeface="Whitney"/>
              </a:rPr>
              <a:t>unnecessary</a:t>
            </a:r>
            <a:r>
              <a:rPr lang="fr-FR" sz="1400" dirty="0">
                <a:effectLst/>
                <a:latin typeface="Whitney"/>
              </a:rPr>
              <a:t>. </a:t>
            </a:r>
            <a:r>
              <a:rPr lang="fr-FR" sz="1400" dirty="0" err="1">
                <a:effectLst/>
                <a:latin typeface="Whitney"/>
              </a:rPr>
              <a:t>execution</a:t>
            </a:r>
            <a:r>
              <a:rPr lang="fr-FR" sz="1400" dirty="0">
                <a:effectLst/>
                <a:latin typeface="Whitney"/>
              </a:rPr>
              <a:t> reports can </a:t>
            </a:r>
            <a:r>
              <a:rPr lang="fr-FR" sz="1400" dirty="0" err="1">
                <a:effectLst/>
                <a:latin typeface="Whitney"/>
              </a:rPr>
              <a:t>track</a:t>
            </a:r>
            <a:r>
              <a:rPr lang="fr-FR" sz="1400" dirty="0">
                <a:effectLst/>
                <a:latin typeface="Whitney"/>
              </a:rPr>
              <a:t> </a:t>
            </a:r>
            <a:r>
              <a:rPr lang="fr-FR" sz="1400" dirty="0" err="1">
                <a:effectLst/>
                <a:latin typeface="Whitney"/>
              </a:rPr>
              <a:t>parameters</a:t>
            </a:r>
            <a:r>
              <a:rPr lang="fr-FR" sz="1400" dirty="0">
                <a:effectLst/>
                <a:latin typeface="Whitney"/>
              </a:rPr>
              <a:t> and versions, </a:t>
            </a:r>
            <a:r>
              <a:rPr lang="fr-FR" sz="1400" dirty="0" err="1">
                <a:effectLst/>
                <a:latin typeface="Whitney"/>
              </a:rPr>
              <a:t>providing</a:t>
            </a:r>
            <a:r>
              <a:rPr lang="fr-FR" sz="1400" dirty="0">
                <a:effectLst/>
                <a:latin typeface="Whitney"/>
              </a:rPr>
              <a:t> </a:t>
            </a:r>
            <a:r>
              <a:rPr lang="fr-FR" sz="1400" dirty="0" err="1">
                <a:effectLst/>
                <a:latin typeface="Whitney"/>
              </a:rPr>
              <a:t>transparency</a:t>
            </a:r>
            <a:r>
              <a:rPr lang="fr-FR" sz="1400" dirty="0">
                <a:effectLst/>
                <a:latin typeface="Whitney"/>
              </a:rPr>
              <a:t> and data provenance. </a:t>
            </a:r>
            <a:endParaRPr lang="fr-FR" sz="1600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C3252B85-38C7-118F-EC43-AEB08E36D973}"/>
              </a:ext>
            </a:extLst>
          </p:cNvPr>
          <p:cNvSpPr txBox="1"/>
          <p:nvPr/>
        </p:nvSpPr>
        <p:spPr>
          <a:xfrm>
            <a:off x="300940" y="497465"/>
            <a:ext cx="2083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Traditional pipeline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992D822-6DF4-5F92-AD23-DF6F1F6F76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92" t="13084" r="15721" b="34220"/>
          <a:stretch/>
        </p:blipFill>
        <p:spPr bwMode="auto">
          <a:xfrm>
            <a:off x="2245489" y="468741"/>
            <a:ext cx="475315" cy="369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21C79F34-1898-5053-1BC8-EC9902215444}"/>
              </a:ext>
            </a:extLst>
          </p:cNvPr>
          <p:cNvSpPr txBox="1"/>
          <p:nvPr/>
        </p:nvSpPr>
        <p:spPr>
          <a:xfrm>
            <a:off x="2860874" y="511827"/>
            <a:ext cx="2083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Workflow manager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0EBAC31E-FAFC-3B3B-5FAF-1F0A71F0F721}"/>
              </a:ext>
            </a:extLst>
          </p:cNvPr>
          <p:cNvSpPr txBox="1"/>
          <p:nvPr/>
        </p:nvSpPr>
        <p:spPr>
          <a:xfrm>
            <a:off x="0" y="5846102"/>
            <a:ext cx="35263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i="1" dirty="0">
                <a:effectLst/>
                <a:latin typeface="Whitney"/>
              </a:rPr>
              <a:t>https://</a:t>
            </a:r>
            <a:r>
              <a:rPr lang="fr-FR" sz="1400" i="1" dirty="0" err="1">
                <a:effectLst/>
                <a:latin typeface="Whitney"/>
              </a:rPr>
              <a:t>doi.org</a:t>
            </a:r>
            <a:r>
              <a:rPr lang="fr-FR" sz="1400" i="1" dirty="0">
                <a:effectLst/>
                <a:latin typeface="Whitney"/>
              </a:rPr>
              <a:t>/10.1038/s41592-021-01254-9 </a:t>
            </a:r>
            <a:endParaRPr lang="fr-FR" sz="1400" i="1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7783878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B2498E4F-7666-2328-CEAE-F8C358919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48254" y="6411989"/>
            <a:ext cx="695190" cy="318690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r" defTabSz="457200" rtl="0" eaLnBrk="1" latinLnBrk="0" hangingPunct="1"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E8079A4-7AA8-4A4F-87E2-7781EC5097DD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464C2AA-41EF-FF11-2381-6D7322571C5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0" y="12968"/>
            <a:ext cx="9144000" cy="444500"/>
          </a:xfrm>
        </p:spPr>
        <p:txBody>
          <a:bodyPr/>
          <a:lstStyle/>
          <a:p>
            <a:r>
              <a:rPr lang="fr-FR" dirty="0" err="1"/>
              <a:t>What</a:t>
            </a:r>
            <a:r>
              <a:rPr lang="fr-FR" dirty="0"/>
              <a:t> Workflow Management System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6BD4084-24D2-5784-64C8-E970F2B6D951}"/>
              </a:ext>
            </a:extLst>
          </p:cNvPr>
          <p:cNvSpPr/>
          <p:nvPr/>
        </p:nvSpPr>
        <p:spPr>
          <a:xfrm>
            <a:off x="211605" y="1799761"/>
            <a:ext cx="8484244" cy="24314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/>
              <a:t>There are over 150 workflow managers currently in use and under development</a:t>
            </a:r>
          </a:p>
          <a:p>
            <a:endParaRPr lang="en-GB" sz="2000" dirty="0"/>
          </a:p>
          <a:p>
            <a:endParaRPr lang="en-GB" sz="2000" dirty="0"/>
          </a:p>
          <a:p>
            <a:r>
              <a:rPr lang="fr-FR" dirty="0">
                <a:hlinkClick r:id="rId2"/>
              </a:rPr>
              <a:t>https://github.com/pditommaso/awesome-pipeline</a:t>
            </a:r>
            <a:endParaRPr lang="fr-FR" dirty="0"/>
          </a:p>
          <a:p>
            <a:endParaRPr lang="en-GB" dirty="0">
              <a:hlinkClick r:id="rId3"/>
            </a:endParaRPr>
          </a:p>
          <a:p>
            <a:r>
              <a:rPr lang="en-GB" dirty="0">
                <a:hlinkClick r:id="rId3"/>
              </a:rPr>
              <a:t>https://github.com/common-workflow-language/common-workflow-language/wiki/Existing-Workflow-systems</a:t>
            </a:r>
            <a:endParaRPr lang="fr-FR" dirty="0"/>
          </a:p>
          <a:p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25203712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B2498E4F-7666-2328-CEAE-F8C358919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48254" y="6411989"/>
            <a:ext cx="695190" cy="318690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r" defTabSz="457200" rtl="0" eaLnBrk="1" latinLnBrk="0" hangingPunct="1"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E8079A4-7AA8-4A4F-87E2-7781EC5097DD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464C2AA-41EF-FF11-2381-6D7322571C5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0" y="12968"/>
            <a:ext cx="9144000" cy="444500"/>
          </a:xfrm>
        </p:spPr>
        <p:txBody>
          <a:bodyPr/>
          <a:lstStyle/>
          <a:p>
            <a:r>
              <a:rPr lang="fr-FR" dirty="0" err="1"/>
              <a:t>What</a:t>
            </a:r>
            <a:r>
              <a:rPr lang="fr-FR" dirty="0"/>
              <a:t> Workflow Management System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F57242-1AD1-F81E-F88E-93DC957C7A9E}"/>
              </a:ext>
            </a:extLst>
          </p:cNvPr>
          <p:cNvSpPr/>
          <p:nvPr/>
        </p:nvSpPr>
        <p:spPr>
          <a:xfrm>
            <a:off x="46182" y="1189517"/>
            <a:ext cx="67286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Overview of workflow managers for bioinformatics </a:t>
            </a:r>
            <a:endParaRPr lang="en-GB" b="1" i="0" dirty="0">
              <a:solidFill>
                <a:srgbClr val="222222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5790480B-0C82-548E-5CEF-F47F7D38EE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4" t="1320" r="559"/>
          <a:stretch/>
        </p:blipFill>
        <p:spPr>
          <a:xfrm>
            <a:off x="-12205" y="1655180"/>
            <a:ext cx="9156205" cy="311550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6B8F0C6-EFD0-9012-D712-73141E915728}"/>
              </a:ext>
            </a:extLst>
          </p:cNvPr>
          <p:cNvSpPr/>
          <p:nvPr/>
        </p:nvSpPr>
        <p:spPr>
          <a:xfrm>
            <a:off x="46182" y="2377689"/>
            <a:ext cx="8997262" cy="492833"/>
          </a:xfrm>
          <a:prstGeom prst="rect">
            <a:avLst/>
          </a:prstGeom>
          <a:noFill/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accent2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B675A54-F41F-8B51-F1F6-327CA201D638}"/>
              </a:ext>
            </a:extLst>
          </p:cNvPr>
          <p:cNvSpPr/>
          <p:nvPr/>
        </p:nvSpPr>
        <p:spPr>
          <a:xfrm>
            <a:off x="4395223" y="5753631"/>
            <a:ext cx="492732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rgbClr val="222222"/>
                </a:solidFill>
                <a:latin typeface="-apple-system"/>
              </a:rPr>
              <a:t>https://</a:t>
            </a:r>
            <a:r>
              <a:rPr lang="en-GB" sz="1400" dirty="0" err="1">
                <a:solidFill>
                  <a:srgbClr val="222222"/>
                </a:solidFill>
                <a:latin typeface="-apple-system"/>
              </a:rPr>
              <a:t>www.nature.com</a:t>
            </a:r>
            <a:r>
              <a:rPr lang="en-GB" sz="1400" dirty="0">
                <a:solidFill>
                  <a:srgbClr val="222222"/>
                </a:solidFill>
                <a:latin typeface="-apple-system"/>
              </a:rPr>
              <a:t>/articles/s41592-021-01254-9</a:t>
            </a:r>
            <a:endParaRPr lang="en-GB" sz="1400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00B921DD-73AC-8D96-7657-7ACFF19C288B}"/>
              </a:ext>
            </a:extLst>
          </p:cNvPr>
          <p:cNvSpPr txBox="1"/>
          <p:nvPr/>
        </p:nvSpPr>
        <p:spPr>
          <a:xfrm>
            <a:off x="136373" y="5121264"/>
            <a:ext cx="9144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dirty="0">
                <a:effectLst/>
                <a:latin typeface="MinionPro"/>
              </a:rPr>
              <a:t>Galaxy a </a:t>
            </a:r>
            <a:r>
              <a:rPr lang="fr-FR" sz="1800" dirty="0" err="1">
                <a:effectLst/>
                <a:latin typeface="MinionPro"/>
              </a:rPr>
              <a:t>powerful</a:t>
            </a:r>
            <a:r>
              <a:rPr lang="fr-FR" sz="1800" dirty="0">
                <a:effectLst/>
                <a:latin typeface="MinionPro"/>
              </a:rPr>
              <a:t> </a:t>
            </a:r>
            <a:r>
              <a:rPr lang="fr-FR" sz="1800" dirty="0" err="1">
                <a:effectLst/>
                <a:latin typeface="MinionPro"/>
              </a:rPr>
              <a:t>choice</a:t>
            </a:r>
            <a:r>
              <a:rPr lang="fr-FR" sz="1800" dirty="0">
                <a:effectLst/>
                <a:latin typeface="MinionPro"/>
              </a:rPr>
              <a:t> for </a:t>
            </a:r>
            <a:r>
              <a:rPr lang="fr-FR" sz="1800" dirty="0" err="1">
                <a:effectLst/>
                <a:latin typeface="MinionPro"/>
              </a:rPr>
              <a:t>users</a:t>
            </a:r>
            <a:r>
              <a:rPr lang="fr-FR" sz="1800" dirty="0">
                <a:effectLst/>
                <a:latin typeface="MinionPro"/>
              </a:rPr>
              <a:t> </a:t>
            </a:r>
            <a:r>
              <a:rPr lang="fr-FR" sz="1800" dirty="0" err="1">
                <a:effectLst/>
                <a:latin typeface="MinionPro"/>
              </a:rPr>
              <a:t>with</a:t>
            </a:r>
            <a:r>
              <a:rPr lang="fr-FR" sz="1800" dirty="0">
                <a:effectLst/>
                <a:latin typeface="MinionPro"/>
              </a:rPr>
              <a:t> or </a:t>
            </a:r>
            <a:r>
              <a:rPr lang="fr-FR" sz="1800" dirty="0" err="1">
                <a:effectLst/>
                <a:latin typeface="MinionPro"/>
              </a:rPr>
              <a:t>without</a:t>
            </a:r>
            <a:r>
              <a:rPr lang="fr-FR" sz="1800" dirty="0">
                <a:effectLst/>
                <a:latin typeface="MinionPro"/>
              </a:rPr>
              <a:t> </a:t>
            </a:r>
            <a:r>
              <a:rPr lang="fr-FR" sz="1800" dirty="0" err="1">
                <a:effectLst/>
                <a:latin typeface="MinionPro"/>
              </a:rPr>
              <a:t>computational</a:t>
            </a:r>
            <a:r>
              <a:rPr lang="fr-FR" sz="1800" dirty="0">
                <a:effectLst/>
                <a:latin typeface="MinionPro"/>
              </a:rPr>
              <a:t> expertise </a:t>
            </a:r>
            <a:r>
              <a:rPr lang="fr-FR" sz="1800" dirty="0" err="1">
                <a:effectLst/>
                <a:latin typeface="MinionPro"/>
              </a:rPr>
              <a:t>who</a:t>
            </a:r>
            <a:r>
              <a:rPr lang="fr-FR" sz="1800" dirty="0">
                <a:effectLst/>
                <a:latin typeface="MinionPro"/>
              </a:rPr>
              <a:t> </a:t>
            </a:r>
            <a:r>
              <a:rPr lang="fr-FR" sz="1800" dirty="0" err="1">
                <a:effectLst/>
                <a:latin typeface="MinionPro"/>
              </a:rPr>
              <a:t>would</a:t>
            </a:r>
            <a:r>
              <a:rPr lang="fr-FR" sz="1800" dirty="0">
                <a:effectLst/>
                <a:latin typeface="MinionPro"/>
              </a:rPr>
              <a:t> like to assemble and run custom </a:t>
            </a:r>
            <a:r>
              <a:rPr lang="fr-FR" sz="1800" dirty="0" err="1">
                <a:effectLst/>
                <a:latin typeface="MinionPro"/>
              </a:rPr>
              <a:t>bioinformatics</a:t>
            </a:r>
            <a:r>
              <a:rPr lang="fr-FR" sz="1800" dirty="0">
                <a:effectLst/>
                <a:latin typeface="MinionPro"/>
              </a:rPr>
              <a:t> workflows.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22658102"/>
      </p:ext>
    </p:extLst>
  </p:cSld>
  <p:clrMapOvr>
    <a:masterClrMapping/>
  </p:clrMapOvr>
</p:sld>
</file>

<file path=ppt/theme/theme1.xml><?xml version="1.0" encoding="utf-8"?>
<a:theme xmlns:a="http://schemas.openxmlformats.org/drawingml/2006/main" name="Galerie">
  <a:themeElements>
    <a:clrScheme name="Galerie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Galerie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{A8CBE087-6F43-0747-998A-212FC81777CB}tf10001119</Template>
  <TotalTime>15948</TotalTime>
  <Words>374</Words>
  <Application>Microsoft Macintosh PowerPoint</Application>
  <PresentationFormat>Affichage à l'écran (4:3)</PresentationFormat>
  <Paragraphs>63</Paragraphs>
  <Slides>9</Slides>
  <Notes>2</Notes>
  <HiddenSlides>0</HiddenSlides>
  <MMClips>0</MMClips>
  <ScaleCrop>false</ScaleCrop>
  <HeadingPairs>
    <vt:vector size="6" baseType="variant">
      <vt:variant>
        <vt:lpstr>Polices utilisées</vt:lpstr>
      </vt:variant>
      <vt:variant>
        <vt:i4>9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9</vt:i4>
      </vt:variant>
    </vt:vector>
  </HeadingPairs>
  <TitlesOfParts>
    <vt:vector size="19" baseType="lpstr">
      <vt:lpstr>-apple-system</vt:lpstr>
      <vt:lpstr>Arial</vt:lpstr>
      <vt:lpstr>Calibri</vt:lpstr>
      <vt:lpstr>Courier New</vt:lpstr>
      <vt:lpstr>Helvetica</vt:lpstr>
      <vt:lpstr>MinionPro</vt:lpstr>
      <vt:lpstr>Open Sans</vt:lpstr>
      <vt:lpstr>Roboto</vt:lpstr>
      <vt:lpstr>Whitney</vt:lpstr>
      <vt:lpstr>Galerie</vt:lpstr>
      <vt:lpstr>Workflow Management systemS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>Bils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Jacques Dainat Ph.D.</dc:title>
  <dc:creator>Jacques Dainat</dc:creator>
  <cp:lastModifiedBy>Microsoft Office User</cp:lastModifiedBy>
  <cp:revision>257</cp:revision>
  <dcterms:created xsi:type="dcterms:W3CDTF">2018-11-21T09:52:36Z</dcterms:created>
  <dcterms:modified xsi:type="dcterms:W3CDTF">2023-06-08T13:50:57Z</dcterms:modified>
</cp:coreProperties>
</file>